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624" r:id="rId2"/>
    <p:sldId id="625" r:id="rId3"/>
    <p:sldId id="647" r:id="rId4"/>
    <p:sldId id="663" r:id="rId5"/>
    <p:sldId id="643" r:id="rId6"/>
    <p:sldId id="664" r:id="rId7"/>
    <p:sldId id="648" r:id="rId8"/>
    <p:sldId id="665" r:id="rId9"/>
    <p:sldId id="666" r:id="rId10"/>
    <p:sldId id="660" r:id="rId11"/>
    <p:sldId id="667" r:id="rId12"/>
    <p:sldId id="668" r:id="rId13"/>
    <p:sldId id="650" r:id="rId14"/>
    <p:sldId id="640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enct" initials="k" lastIdx="5" clrIdx="0">
    <p:extLst>
      <p:ext uri="{19B8F6BF-5375-455C-9EA6-DF929625EA0E}">
        <p15:presenceInfo xmlns="" xmlns:p15="http://schemas.microsoft.com/office/powerpoint/2012/main" userId="kienc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DB8"/>
    <a:srgbClr val="66CCFF"/>
    <a:srgbClr val="3399FF"/>
    <a:srgbClr val="320F95"/>
    <a:srgbClr val="FFCCFF"/>
    <a:srgbClr val="5566E5"/>
    <a:srgbClr val="FF0066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24" autoAdjust="0"/>
  </p:normalViewPr>
  <p:slideViewPr>
    <p:cSldViewPr>
      <p:cViewPr varScale="1">
        <p:scale>
          <a:sx n="99" d="100"/>
          <a:sy n="99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84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7T16:30:31.835" idx="3">
    <p:pos x="2043" y="1130"/>
    <p:text>quy định tại</p:text>
    <p:extLst>
      <p:ext uri="{C676402C-5697-4E1C-873F-D02D1690AC5C}">
        <p15:threadingInfo xmlns=""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7T16:30:31.835" idx="4">
    <p:pos x="2043" y="1130"/>
    <p:text>quy định tại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7T16:28:10.259" idx="2">
    <p:pos x="4967" y="1532"/>
    <p:text>3.000.000/tháng hay /1 đợt bỏ phiếu?</p:text>
    <p:extLst>
      <p:ext uri="{C676402C-5697-4E1C-873F-D02D1690AC5C}">
        <p15:threadingInfo xmlns="" xmlns:p15="http://schemas.microsoft.com/office/powerpoint/2012/main" timeZoneBias="-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55"/>
            <a:ext cx="2945659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355"/>
            <a:ext cx="2945659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01775F-22B3-4C3A-BBDB-639E3D06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7350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037"/>
            <a:ext cx="5438140" cy="4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55"/>
            <a:ext cx="2945659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355"/>
            <a:ext cx="2945659" cy="49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A5C2AD-B988-4742-B4C6-914805258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564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A5C2AD-B988-4742-B4C6-914805258C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5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12314-DE88-46C4-8879-534379D85FD0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C6323-E15F-42C9-BAD5-0BBC47F6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A7FA-7643-4F28-A468-C9EC0C3F0CEA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453A-CE42-46AE-887C-71E42751F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2D4D-7697-49A1-8127-DCBC530AB3C7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9123F-4337-4C82-8A15-770749F8B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4B66-6F85-49BC-96AC-1B6009B316B9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217F-0C9D-46E0-93F2-EF3E306F8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F4AB-B548-4192-A0C4-5AE4211C211F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4A3B3-D327-498D-8F89-6D110FE88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A38F-1C43-4841-A2AC-17D7D2D9E5FB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8480-6FBF-43EE-BE75-EB48508D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CAC7-F718-4054-A059-4495A87C529D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3D7C7-4704-490E-AD86-ED6A25824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2EC8-ECE1-4971-9F25-CC0F7D0620CB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8EA7-DCA9-4B84-A713-AFEC03696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57579-AA7E-48D6-A7C5-FBD5466F73CA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CAA1-3E61-4645-A725-B4BB209C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DFBDC-8C27-42BD-A8A2-A6CA75CCB910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27D-2CD9-488E-B92C-589CFA769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9A01-A0B2-4ACD-AFD2-D6ED83DB97FE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53BF-6F99-4B1B-A4AE-972112E81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B5427-EE00-4A85-B704-88279B304ACB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C761-A5E4-44F0-BD47-09343EEB5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E1C11EB-390D-4547-8A55-CE60C3585403}" type="datetime1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78CA86C-418C-444C-B5C3-CFB58B0C9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>
    <p:blinds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130425"/>
            <a:ext cx="8382000" cy="22129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 THIỆU VỀ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 VỤ BỎ PHIẾU ĐIỆN TỬ CỦA VSD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52600" y="152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TRUNG TÂM LƯU KÝ CHỨNG KHOÁN VIỆT NAM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56388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TP.HCM, NGÀY  23 THÁNG 02 NĂM 2017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vsd.vn/Content/img/logo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19613"/>
          </a:xfrm>
        </p:spPr>
        <p:txBody>
          <a:bodyPr/>
          <a:lstStyle/>
          <a:p>
            <a:pPr lvl="0"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70510" algn="l"/>
              </a:tabLst>
            </a:pPr>
            <a:endParaRPr lang="en-US" sz="1800" dirty="0" smtClean="0">
              <a:solidFill>
                <a:srgbClr val="003DB8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lang="en-US" sz="2000" b="1" kern="1200" dirty="0">
              <a:solidFill>
                <a:srgbClr val="003DB8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5334000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MỨC GIÁ DỊCH VỤ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6846360"/>
              </p:ext>
            </p:extLst>
          </p:nvPr>
        </p:nvGraphicFramePr>
        <p:xfrm>
          <a:off x="914400" y="1828801"/>
          <a:ext cx="7619999" cy="1666240"/>
        </p:xfrm>
        <a:graphic>
          <a:graphicData uri="http://schemas.openxmlformats.org/drawingml/2006/table">
            <a:tbl>
              <a:tblPr/>
              <a:tblGrid>
                <a:gridCol w="615757"/>
                <a:gridCol w="4002424"/>
                <a:gridCol w="3001818"/>
              </a:tblGrid>
              <a:tr h="60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Stt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Loại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tiền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dịch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vụ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Mức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tiền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gồm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thuế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VAT)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Tiền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định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đợt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bỏ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phiếu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3.000.000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đồng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đợt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Tiền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cổ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đông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gia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5.000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đồng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cổ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đông</a:t>
                      </a:r>
                      <a:endParaRPr lang="en-US" sz="2000" dirty="0">
                        <a:solidFill>
                          <a:schemeClr val="tx1"/>
                        </a:solidFill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838200" y="1371600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1.Tiền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bỏ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38200" y="3581400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838200" y="4648200"/>
            <a:ext cx="655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Tiền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962400"/>
            <a:ext cx="7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+10%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50292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4343400"/>
          </a:xfrm>
        </p:spPr>
        <p:txBody>
          <a:bodyPr/>
          <a:lstStyle/>
          <a:p>
            <a:pPr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TCPH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ĐHCĐ do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ĐHCĐ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ĐHCĐ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010400" cy="914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LỢI ÍCH CHO TCPH VÀ NHÀ ĐẦU TƯ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ĐHCĐ,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kiệm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7010400" cy="914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LỢI ÍCH CHO TCPH VÀ NHÀ ĐẦU TƯ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4343400"/>
          </a:xfrm>
        </p:spPr>
        <p:txBody>
          <a:bodyPr/>
          <a:lstStyle/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 V-Vote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web-based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internet.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(OTP).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TCĐD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</a:t>
            </a:r>
          </a:p>
          <a:p>
            <a:pPr algn="just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6553200" cy="914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MỘT SỐ LƯU Ý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WordArt 5"/>
          <p:cNvSpPr>
            <a:spLocks noChangeArrowheads="1" noChangeShapeType="1" noTextEdit="1"/>
          </p:cNvSpPr>
          <p:nvPr/>
        </p:nvSpPr>
        <p:spPr bwMode="gray">
          <a:xfrm>
            <a:off x="2060575" y="3054350"/>
            <a:ext cx="5045075" cy="6334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219200" y="1295400"/>
            <a:ext cx="762000" cy="665163"/>
            <a:chOff x="1268" y="1296"/>
            <a:chExt cx="480" cy="419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1268" y="1296"/>
              <a:ext cx="480" cy="419"/>
              <a:chOff x="1110" y="2656"/>
              <a:chExt cx="1549" cy="1351"/>
            </a:xfrm>
          </p:grpSpPr>
          <p:sp>
            <p:nvSpPr>
              <p:cNvPr id="5167" name="AutoShape 7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68" name="AutoShape 7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94" name="AutoShape 78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66" name="Text Box 85"/>
            <p:cNvSpPr txBox="1">
              <a:spLocks noChangeArrowheads="1"/>
            </p:cNvSpPr>
            <p:nvPr/>
          </p:nvSpPr>
          <p:spPr bwMode="gray">
            <a:xfrm>
              <a:off x="1392" y="1358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1219200" y="1981200"/>
            <a:ext cx="762000" cy="685800"/>
            <a:chOff x="1268" y="1872"/>
            <a:chExt cx="480" cy="419"/>
          </a:xfrm>
        </p:grpSpPr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1268" y="1872"/>
              <a:ext cx="480" cy="419"/>
              <a:chOff x="3174" y="2656"/>
              <a:chExt cx="1549" cy="1351"/>
            </a:xfrm>
          </p:grpSpPr>
          <p:sp>
            <p:nvSpPr>
              <p:cNvPr id="86096" name="AutoShape 8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97" name="AutoShape 8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098" name="AutoShape 82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59" name="Text Box 88"/>
            <p:cNvSpPr txBox="1">
              <a:spLocks noChangeArrowheads="1"/>
            </p:cNvSpPr>
            <p:nvPr/>
          </p:nvSpPr>
          <p:spPr bwMode="gray">
            <a:xfrm>
              <a:off x="1392" y="1934"/>
              <a:ext cx="213" cy="2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1219200" y="2743201"/>
            <a:ext cx="1784350" cy="685800"/>
            <a:chOff x="1268" y="2432"/>
            <a:chExt cx="1124" cy="419"/>
          </a:xfrm>
        </p:grpSpPr>
        <p:sp>
          <p:nvSpPr>
            <p:cNvPr id="5149" name="Text Box 90"/>
            <p:cNvSpPr txBox="1">
              <a:spLocks noChangeArrowheads="1"/>
            </p:cNvSpPr>
            <p:nvPr/>
          </p:nvSpPr>
          <p:spPr bwMode="auto">
            <a:xfrm>
              <a:off x="2276" y="2482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0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5153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4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114" name="AutoShape 98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52" name="Text Box 99"/>
            <p:cNvSpPr txBox="1">
              <a:spLocks noChangeArrowheads="1"/>
            </p:cNvSpPr>
            <p:nvPr/>
          </p:nvSpPr>
          <p:spPr bwMode="gray">
            <a:xfrm>
              <a:off x="1392" y="2496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1219200" y="3505201"/>
            <a:ext cx="762000" cy="685799"/>
            <a:chOff x="1268" y="3008"/>
            <a:chExt cx="480" cy="419"/>
          </a:xfrm>
        </p:grpSpPr>
        <p:sp>
          <p:nvSpPr>
            <p:cNvPr id="86110" name="Text Box 94"/>
            <p:cNvSpPr txBox="1">
              <a:spLocks noChangeArrowheads="1"/>
            </p:cNvSpPr>
            <p:nvPr/>
          </p:nvSpPr>
          <p:spPr bwMode="gray">
            <a:xfrm>
              <a:off x="1392" y="3072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1268" y="3008"/>
              <a:ext cx="480" cy="419"/>
              <a:chOff x="3174" y="2656"/>
              <a:chExt cx="1549" cy="1351"/>
            </a:xfrm>
          </p:grpSpPr>
          <p:sp>
            <p:nvSpPr>
              <p:cNvPr id="86117" name="AutoShape 101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118" name="AutoShape 102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119" name="AutoShape 103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44" name="Text Box 104"/>
            <p:cNvSpPr txBox="1">
              <a:spLocks noChangeArrowheads="1"/>
            </p:cNvSpPr>
            <p:nvPr/>
          </p:nvSpPr>
          <p:spPr bwMode="gray">
            <a:xfrm>
              <a:off x="1392" y="3072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41" name="Text Box 87"/>
          <p:cNvSpPr txBox="1">
            <a:spLocks noChangeArrowheads="1"/>
          </p:cNvSpPr>
          <p:nvPr/>
        </p:nvSpPr>
        <p:spPr bwMode="auto">
          <a:xfrm>
            <a:off x="2057400" y="2819400"/>
            <a:ext cx="66294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1219200" y="4191001"/>
            <a:ext cx="1784350" cy="685799"/>
            <a:chOff x="1268" y="2432"/>
            <a:chExt cx="1124" cy="419"/>
          </a:xfrm>
        </p:grpSpPr>
        <p:sp>
          <p:nvSpPr>
            <p:cNvPr id="5133" name="Text Box 90"/>
            <p:cNvSpPr txBox="1">
              <a:spLocks noChangeArrowheads="1"/>
            </p:cNvSpPr>
            <p:nvPr/>
          </p:nvSpPr>
          <p:spPr bwMode="auto">
            <a:xfrm>
              <a:off x="2276" y="2482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4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11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5137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8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7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AutoShape 98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36" name="Text Box 99"/>
            <p:cNvSpPr txBox="1">
              <a:spLocks noChangeArrowheads="1"/>
            </p:cNvSpPr>
            <p:nvPr/>
          </p:nvSpPr>
          <p:spPr bwMode="gray">
            <a:xfrm>
              <a:off x="1391" y="2496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60" name="Text Box 93"/>
          <p:cNvSpPr txBox="1">
            <a:spLocks noChangeArrowheads="1"/>
          </p:cNvSpPr>
          <p:nvPr/>
        </p:nvSpPr>
        <p:spPr bwMode="auto">
          <a:xfrm>
            <a:off x="2057400" y="3657600"/>
            <a:ext cx="61722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84"/>
          <p:cNvSpPr txBox="1">
            <a:spLocks noChangeArrowheads="1"/>
          </p:cNvSpPr>
          <p:nvPr/>
        </p:nvSpPr>
        <p:spPr bwMode="auto">
          <a:xfrm>
            <a:off x="2057400" y="1371600"/>
            <a:ext cx="42672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057400" y="2057400"/>
            <a:ext cx="678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Group 108"/>
          <p:cNvGrpSpPr>
            <a:grpSpLocks/>
          </p:cNvGrpSpPr>
          <p:nvPr/>
        </p:nvGrpSpPr>
        <p:grpSpPr bwMode="auto">
          <a:xfrm>
            <a:off x="1219200" y="4953000"/>
            <a:ext cx="762000" cy="665163"/>
            <a:chOff x="1268" y="3008"/>
            <a:chExt cx="480" cy="419"/>
          </a:xfrm>
        </p:grpSpPr>
        <p:sp>
          <p:nvSpPr>
            <p:cNvPr id="47" name="Text Box 94"/>
            <p:cNvSpPr txBox="1">
              <a:spLocks noChangeArrowheads="1"/>
            </p:cNvSpPr>
            <p:nvPr/>
          </p:nvSpPr>
          <p:spPr bwMode="gray">
            <a:xfrm>
              <a:off x="1392" y="3072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grpSp>
          <p:nvGrpSpPr>
            <p:cNvPr id="48" name="Group 100"/>
            <p:cNvGrpSpPr>
              <a:grpSpLocks/>
            </p:cNvGrpSpPr>
            <p:nvPr/>
          </p:nvGrpSpPr>
          <p:grpSpPr bwMode="auto">
            <a:xfrm>
              <a:off x="1268" y="3008"/>
              <a:ext cx="480" cy="419"/>
              <a:chOff x="3174" y="2656"/>
              <a:chExt cx="1549" cy="1351"/>
            </a:xfrm>
          </p:grpSpPr>
          <p:sp>
            <p:nvSpPr>
              <p:cNvPr id="53" name="AutoShape 101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AutoShape 102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AutoShape 103"/>
              <p:cNvSpPr>
                <a:spLocks noChangeArrowheads="1"/>
              </p:cNvSpPr>
              <p:nvPr/>
            </p:nvSpPr>
            <p:spPr bwMode="gray">
              <a:xfrm>
                <a:off x="3264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9" name="Text Box 104"/>
            <p:cNvSpPr txBox="1">
              <a:spLocks noChangeArrowheads="1"/>
            </p:cNvSpPr>
            <p:nvPr/>
          </p:nvSpPr>
          <p:spPr bwMode="gray">
            <a:xfrm>
              <a:off x="1392" y="3072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7" name="Text Box 93"/>
          <p:cNvSpPr txBox="1">
            <a:spLocks noChangeArrowheads="1"/>
          </p:cNvSpPr>
          <p:nvPr/>
        </p:nvSpPr>
        <p:spPr bwMode="auto">
          <a:xfrm>
            <a:off x="2133600" y="4343400"/>
            <a:ext cx="365191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Group 107"/>
          <p:cNvGrpSpPr>
            <a:grpSpLocks/>
          </p:cNvGrpSpPr>
          <p:nvPr/>
        </p:nvGrpSpPr>
        <p:grpSpPr bwMode="auto">
          <a:xfrm>
            <a:off x="1244600" y="5626101"/>
            <a:ext cx="1784350" cy="673099"/>
            <a:chOff x="1268" y="2432"/>
            <a:chExt cx="1124" cy="419"/>
          </a:xfrm>
        </p:grpSpPr>
        <p:sp>
          <p:nvSpPr>
            <p:cNvPr id="69" name="Text Box 90"/>
            <p:cNvSpPr txBox="1">
              <a:spLocks noChangeArrowheads="1"/>
            </p:cNvSpPr>
            <p:nvPr/>
          </p:nvSpPr>
          <p:spPr bwMode="auto">
            <a:xfrm>
              <a:off x="2276" y="2482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 Box 91"/>
            <p:cNvSpPr txBox="1">
              <a:spLocks noChangeArrowheads="1"/>
            </p:cNvSpPr>
            <p:nvPr/>
          </p:nvSpPr>
          <p:spPr bwMode="gray">
            <a:xfrm>
              <a:off x="1392" y="2496"/>
              <a:ext cx="21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71" name="Group 95"/>
            <p:cNvGrpSpPr>
              <a:grpSpLocks/>
            </p:cNvGrpSpPr>
            <p:nvPr/>
          </p:nvGrpSpPr>
          <p:grpSpPr bwMode="auto">
            <a:xfrm>
              <a:off x="1268" y="2432"/>
              <a:ext cx="480" cy="419"/>
              <a:chOff x="1110" y="2656"/>
              <a:chExt cx="1549" cy="1351"/>
            </a:xfrm>
          </p:grpSpPr>
          <p:sp>
            <p:nvSpPr>
              <p:cNvPr id="73" name="AutoShape 96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AutoShape 97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7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AutoShape 98"/>
              <p:cNvSpPr>
                <a:spLocks noChangeArrowheads="1"/>
              </p:cNvSpPr>
              <p:nvPr/>
            </p:nvSpPr>
            <p:spPr bwMode="gray">
              <a:xfrm>
                <a:off x="1200" y="2737"/>
                <a:ext cx="1349" cy="1167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 b="1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" name="Text Box 99"/>
            <p:cNvSpPr txBox="1">
              <a:spLocks noChangeArrowheads="1"/>
            </p:cNvSpPr>
            <p:nvPr/>
          </p:nvSpPr>
          <p:spPr bwMode="gray">
            <a:xfrm>
              <a:off x="1391" y="2496"/>
              <a:ext cx="213" cy="2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003DB8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b="1" dirty="0">
                <a:solidFill>
                  <a:srgbClr val="003DB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1" name="Text Box 93"/>
          <p:cNvSpPr txBox="1">
            <a:spLocks noChangeArrowheads="1"/>
          </p:cNvSpPr>
          <p:nvPr/>
        </p:nvSpPr>
        <p:spPr bwMode="auto">
          <a:xfrm>
            <a:off x="2133600" y="5105400"/>
            <a:ext cx="476951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  <p:sp>
        <p:nvSpPr>
          <p:cNvPr id="63" name="Text Box 93"/>
          <p:cNvSpPr txBox="1">
            <a:spLocks noChangeArrowheads="1"/>
          </p:cNvSpPr>
          <p:nvPr/>
        </p:nvSpPr>
        <p:spPr bwMode="auto">
          <a:xfrm>
            <a:off x="2209800" y="5715000"/>
            <a:ext cx="365191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7239000" cy="8683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CƠ SỞ PHÁP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LÝ, PHẠM VI DỊCH VỤ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419600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sz="22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  <a:defRPr/>
            </a:pPr>
            <a:r>
              <a:rPr lang="en-US" sz="2200" b="1" dirty="0" err="1" smtClean="0">
                <a:latin typeface="Times New Roman"/>
                <a:ea typeface="Times New Roman"/>
              </a:rPr>
              <a:t>Cơ</a:t>
            </a:r>
            <a:r>
              <a:rPr lang="en-US" sz="2200" b="1" dirty="0" smtClean="0">
                <a:latin typeface="Times New Roman"/>
                <a:ea typeface="Times New Roman"/>
              </a:rPr>
              <a:t> </a:t>
            </a:r>
            <a:r>
              <a:rPr lang="en-US" sz="2200" b="1" dirty="0" err="1" smtClean="0">
                <a:latin typeface="Times New Roman"/>
                <a:ea typeface="Times New Roman"/>
              </a:rPr>
              <a:t>sở</a:t>
            </a:r>
            <a:r>
              <a:rPr lang="en-US" sz="2200" b="1" dirty="0" smtClean="0">
                <a:latin typeface="Times New Roman"/>
                <a:ea typeface="Times New Roman"/>
              </a:rPr>
              <a:t> </a:t>
            </a:r>
            <a:r>
              <a:rPr lang="en-US" sz="2200" b="1" dirty="0" err="1" smtClean="0">
                <a:latin typeface="Times New Roman"/>
                <a:ea typeface="Times New Roman"/>
              </a:rPr>
              <a:t>pháp</a:t>
            </a:r>
            <a:r>
              <a:rPr lang="en-US" sz="2200" b="1" dirty="0" smtClean="0">
                <a:latin typeface="Times New Roman"/>
                <a:ea typeface="Times New Roman"/>
              </a:rPr>
              <a:t> </a:t>
            </a:r>
            <a:r>
              <a:rPr lang="en-US" sz="2200" b="1" dirty="0" err="1" smtClean="0">
                <a:latin typeface="Times New Roman"/>
                <a:ea typeface="Times New Roman"/>
              </a:rPr>
              <a:t>lý</a:t>
            </a:r>
            <a:endParaRPr lang="en-US" sz="2200" b="1" dirty="0" smtClean="0">
              <a:latin typeface="Times New Roman"/>
              <a:ea typeface="Times New Roman"/>
            </a:endParaRPr>
          </a:p>
          <a:p>
            <a:pPr marL="0" indent="0" algn="just">
              <a:buNone/>
              <a:defRPr/>
            </a:pPr>
            <a:r>
              <a:rPr lang="en-US" sz="2200" dirty="0" err="1" smtClean="0">
                <a:latin typeface="Times New Roman"/>
                <a:ea typeface="Times New Roman"/>
              </a:rPr>
              <a:t>Khoản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smtClean="0">
                <a:latin typeface="Times New Roman"/>
                <a:ea typeface="Times New Roman"/>
              </a:rPr>
              <a:t>2 </a:t>
            </a:r>
            <a:r>
              <a:rPr lang="en-US" sz="2200" dirty="0" err="1" smtClean="0">
                <a:latin typeface="Times New Roman"/>
                <a:ea typeface="Times New Roman"/>
              </a:rPr>
              <a:t>Điều</a:t>
            </a:r>
            <a:r>
              <a:rPr lang="en-US" sz="2200" dirty="0" smtClean="0">
                <a:latin typeface="Times New Roman"/>
                <a:ea typeface="Times New Roman"/>
              </a:rPr>
              <a:t> 140 </a:t>
            </a:r>
            <a:r>
              <a:rPr lang="en-US" sz="2200" dirty="0" err="1" smtClean="0">
                <a:latin typeface="Times New Roman"/>
                <a:ea typeface="Times New Roman"/>
              </a:rPr>
              <a:t>Luật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Doanh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nghiệp</a:t>
            </a:r>
            <a:r>
              <a:rPr lang="en-US" sz="2200" dirty="0" smtClean="0">
                <a:latin typeface="Times New Roman"/>
                <a:ea typeface="Times New Roman"/>
              </a:rPr>
              <a:t> 2014 </a:t>
            </a:r>
            <a:r>
              <a:rPr lang="en-US" sz="2200" dirty="0" err="1" smtClean="0">
                <a:latin typeface="Times New Roman"/>
                <a:ea typeface="Times New Roman"/>
              </a:rPr>
              <a:t>thì</a:t>
            </a:r>
            <a:r>
              <a:rPr lang="en-US" sz="2200" dirty="0" smtClean="0">
                <a:latin typeface="Times New Roman"/>
                <a:ea typeface="Times New Roman"/>
              </a:rPr>
              <a:t> “</a:t>
            </a:r>
            <a:r>
              <a:rPr lang="en-US" sz="2200" dirty="0" err="1" smtClean="0">
                <a:latin typeface="Times New Roman"/>
                <a:ea typeface="Times New Roman"/>
              </a:rPr>
              <a:t>Cổ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đông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được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coi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là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tham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dự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và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biểu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quyết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tại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cuộc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họp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Đại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hội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đồng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cổ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đông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trong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các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trường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hợp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sau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đây</a:t>
            </a:r>
            <a:r>
              <a:rPr lang="en-US" sz="2200" dirty="0" smtClean="0">
                <a:latin typeface="Times New Roman"/>
                <a:ea typeface="Times New Roman"/>
              </a:rPr>
              <a:t>:</a:t>
            </a:r>
          </a:p>
          <a:p>
            <a:pPr marL="0" indent="0" algn="just">
              <a:buFontTx/>
              <a:buChar char="-"/>
              <a:defRPr/>
            </a:pP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Tham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dự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và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biểu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quyết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trực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tiếp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tại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cuộc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họp</a:t>
            </a:r>
            <a:endParaRPr lang="en-US" sz="2200" dirty="0" smtClean="0">
              <a:latin typeface="Times New Roman"/>
              <a:ea typeface="Times New Roman"/>
            </a:endParaRPr>
          </a:p>
          <a:p>
            <a:pPr marL="0" indent="0" algn="just">
              <a:buFontTx/>
              <a:buChar char="-"/>
              <a:defRPr/>
            </a:pP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Ủy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quyền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cho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người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khác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tham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dự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và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biểu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quyết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trực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tiếp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tại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cuộc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họp</a:t>
            </a:r>
            <a:endParaRPr lang="en-US" sz="22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  <a:defRPr/>
            </a:pPr>
            <a:r>
              <a:rPr lang="en-US" sz="2200" dirty="0" smtClean="0">
                <a:latin typeface="Times New Roman"/>
                <a:ea typeface="Times New Roman"/>
              </a:rPr>
              <a:t>- </a:t>
            </a:r>
            <a:r>
              <a:rPr lang="en-US" sz="2200" dirty="0" err="1" smtClean="0">
                <a:latin typeface="Times New Roman"/>
                <a:ea typeface="Times New Roman"/>
              </a:rPr>
              <a:t>Tham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dự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và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biểu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quyết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thông</a:t>
            </a:r>
            <a:r>
              <a:rPr lang="en-US" sz="2200" dirty="0" smtClean="0">
                <a:latin typeface="Times New Roman"/>
                <a:ea typeface="Times New Roman"/>
              </a:rPr>
              <a:t> qua </a:t>
            </a:r>
            <a:r>
              <a:rPr lang="en-US" sz="2200" dirty="0" err="1" smtClean="0">
                <a:latin typeface="Times New Roman"/>
                <a:ea typeface="Times New Roman"/>
              </a:rPr>
              <a:t>hội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nghị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trực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tuyến</a:t>
            </a:r>
            <a:r>
              <a:rPr lang="en-US" sz="2200" dirty="0" smtClean="0">
                <a:latin typeface="Times New Roman"/>
                <a:ea typeface="Times New Roman"/>
              </a:rPr>
              <a:t>, </a:t>
            </a:r>
            <a:r>
              <a:rPr lang="en-US" sz="2200" b="1" i="1" dirty="0" err="1" smtClean="0">
                <a:latin typeface="Times New Roman"/>
                <a:ea typeface="Times New Roman"/>
              </a:rPr>
              <a:t>bỏ</a:t>
            </a:r>
            <a:r>
              <a:rPr lang="en-US" sz="2200" b="1" i="1" dirty="0" smtClean="0"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latin typeface="Times New Roman"/>
                <a:ea typeface="Times New Roman"/>
              </a:rPr>
              <a:t>phiếu</a:t>
            </a:r>
            <a:r>
              <a:rPr lang="en-US" sz="2200" b="1" i="1" dirty="0" smtClean="0"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latin typeface="Times New Roman"/>
                <a:ea typeface="Times New Roman"/>
              </a:rPr>
              <a:t>điện</a:t>
            </a:r>
            <a:r>
              <a:rPr lang="en-US" sz="2200" b="1" i="1" dirty="0" smtClean="0">
                <a:latin typeface="Times New Roman"/>
                <a:ea typeface="Times New Roman"/>
              </a:rPr>
              <a:t> </a:t>
            </a:r>
            <a:r>
              <a:rPr lang="en-US" sz="2200" b="1" i="1" dirty="0" err="1" smtClean="0">
                <a:latin typeface="Times New Roman"/>
                <a:ea typeface="Times New Roman"/>
              </a:rPr>
              <a:t>tử</a:t>
            </a:r>
            <a:r>
              <a:rPr lang="en-US" sz="2200" b="1" i="1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hoặc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hình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thức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điện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tử</a:t>
            </a:r>
            <a:r>
              <a:rPr lang="en-US" sz="2200" dirty="0" smtClean="0"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latin typeface="Times New Roman"/>
                <a:ea typeface="Times New Roman"/>
              </a:rPr>
              <a:t>khác</a:t>
            </a:r>
            <a:r>
              <a:rPr lang="en-US" sz="22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  <a:defRPr/>
            </a:pP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696200" cy="4419600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GB" sz="22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GB" sz="2200" b="1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endParaRPr lang="en-GB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(V-Vote)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ĐHĐCĐ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Char char="-"/>
              <a:defRPr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Char char="-"/>
              <a:defRPr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ĐHĐCĐ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ĐHĐCĐ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1524000" cy="914401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7391400" cy="86836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CƠ SỞ PHÁP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LÝ, PHẠM VI DỊCH VỤ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934200" cy="10668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 KIỆN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600200"/>
            <a:ext cx="7924799" cy="4724400"/>
          </a:xfrm>
        </p:spPr>
        <p:txBody>
          <a:bodyPr/>
          <a:lstStyle/>
          <a:p>
            <a:pPr>
              <a:buNone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TCPH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CTQLQ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ủy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E-Voting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VSD</a:t>
            </a:r>
          </a:p>
          <a:p>
            <a:pPr>
              <a:buNone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internet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...)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70510" algn="l"/>
              </a:tabLst>
            </a:pP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934200" cy="990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 KIỆN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600200"/>
            <a:ext cx="7924799" cy="4724400"/>
          </a:xfrm>
        </p:spPr>
        <p:txBody>
          <a:bodyPr/>
          <a:lstStyle/>
          <a:p>
            <a:pPr algn="just">
              <a:buNone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70510" algn="l"/>
              </a:tabLst>
            </a:pPr>
            <a:endParaRPr lang="en-US" sz="2200" dirty="0" smtClean="0">
              <a:solidFill>
                <a:srgbClr val="003D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800600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E-Voting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E-Voting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do TCPH ban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</a:t>
            </a:r>
            <a:endParaRPr lang="en-US" sz="2200" dirty="0" smtClean="0">
              <a:solidFill>
                <a:srgbClr val="003DB8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629400" cy="990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NGUYÊN TẮC PHỐI HỢP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800600"/>
          </a:xfrm>
        </p:spPr>
        <p:txBody>
          <a:bodyPr/>
          <a:lstStyle/>
          <a:p>
            <a:pPr algn="just">
              <a:buNone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 VSD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 01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(ĐHCĐ)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ĐHCĐ,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qua…)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khoán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629400" cy="990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CÁCH THỨC THỰC HIỆN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800600"/>
          </a:xfrm>
        </p:spPr>
        <p:txBody>
          <a:bodyPr/>
          <a:lstStyle/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TCPH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TCPH,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email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V-Vote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VSD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TCPH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629400" cy="990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CÁCH THỨC THỰC HIỆN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vsd.vn/Content/img/logo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599"/>
            <a:ext cx="1524000" cy="91440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19064</TotalTime>
  <Words>548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GIỚI THIỆU VỀ DỊCH VỤ BỎ PHIẾU ĐIỆN TỬ CỦA VSD </vt:lpstr>
      <vt:lpstr>NỘI DUNG</vt:lpstr>
      <vt:lpstr>1. CƠ SỞ PHÁP LÝ, PHẠM VI DỊCH VỤ</vt:lpstr>
      <vt:lpstr>       1. CƠ SỞ PHÁP LÝ, PHẠM VI DỊCH VỤ</vt:lpstr>
      <vt:lpstr>2. ĐIỀU KIỆN THAM GIA</vt:lpstr>
      <vt:lpstr>        2. ĐIỀU KIỆN THAM GIA</vt:lpstr>
      <vt:lpstr>        3. NGUYÊN TẮC PHỐI HỢP</vt:lpstr>
      <vt:lpstr>        4. CÁCH THỨC THỰC HIỆN</vt:lpstr>
      <vt:lpstr>        4. CÁCH THỨC THỰC HIỆN</vt:lpstr>
      <vt:lpstr>  5. MỨC GIÁ DỊCH VỤ</vt:lpstr>
      <vt:lpstr>6. LỢI ÍCH CHO TCPH VÀ NHÀ ĐẦU TƯ</vt:lpstr>
      <vt:lpstr>6. LỢI ÍCH CHO TCPH VÀ NHÀ ĐẦU TƯ</vt:lpstr>
      <vt:lpstr>7. MỘT SỐ LƯU Ý</vt:lpstr>
      <vt:lpstr>Slide 14</vt:lpstr>
    </vt:vector>
  </TitlesOfParts>
  <Company>BTC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pháp kỹ thuật cho việc kết nối với TTLK</dc:title>
  <dc:creator>Doan Phuc Thanh</dc:creator>
  <cp:lastModifiedBy>minhpt</cp:lastModifiedBy>
  <cp:revision>973</cp:revision>
  <dcterms:created xsi:type="dcterms:W3CDTF">2004-09-16T14:30:53Z</dcterms:created>
  <dcterms:modified xsi:type="dcterms:W3CDTF">2017-02-22T02:35:30Z</dcterms:modified>
</cp:coreProperties>
</file>